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3" r:id="rId5"/>
    <p:sldId id="314" r:id="rId6"/>
    <p:sldId id="325" r:id="rId7"/>
    <p:sldId id="316" r:id="rId8"/>
    <p:sldId id="317" r:id="rId9"/>
    <p:sldId id="322" r:id="rId10"/>
    <p:sldId id="318" r:id="rId11"/>
    <p:sldId id="321" r:id="rId12"/>
    <p:sldId id="375" r:id="rId13"/>
    <p:sldId id="376" r:id="rId14"/>
    <p:sldId id="319" r:id="rId15"/>
    <p:sldId id="320" r:id="rId16"/>
    <p:sldId id="326" r:id="rId17"/>
    <p:sldId id="328" r:id="rId18"/>
    <p:sldId id="327" r:id="rId19"/>
    <p:sldId id="377" r:id="rId20"/>
    <p:sldId id="329" r:id="rId21"/>
    <p:sldId id="332" r:id="rId22"/>
    <p:sldId id="331" r:id="rId23"/>
    <p:sldId id="333" r:id="rId24"/>
    <p:sldId id="334" r:id="rId25"/>
    <p:sldId id="336" r:id="rId26"/>
    <p:sldId id="337" r:id="rId27"/>
    <p:sldId id="338" r:id="rId28"/>
    <p:sldId id="947" r:id="rId29"/>
    <p:sldId id="340" r:id="rId30"/>
    <p:sldId id="341" r:id="rId31"/>
    <p:sldId id="342" r:id="rId32"/>
    <p:sldId id="343" r:id="rId33"/>
    <p:sldId id="344" r:id="rId34"/>
    <p:sldId id="345" r:id="rId35"/>
    <p:sldId id="625" r:id="rId36"/>
    <p:sldId id="629" r:id="rId37"/>
    <p:sldId id="630" r:id="rId38"/>
    <p:sldId id="626" r:id="rId39"/>
    <p:sldId id="627" r:id="rId40"/>
    <p:sldId id="628" r:id="rId41"/>
    <p:sldId id="346" r:id="rId42"/>
    <p:sldId id="347" r:id="rId43"/>
    <p:sldId id="356" r:id="rId44"/>
    <p:sldId id="349" r:id="rId45"/>
    <p:sldId id="624" r:id="rId46"/>
    <p:sldId id="350" r:id="rId47"/>
    <p:sldId id="351" r:id="rId48"/>
    <p:sldId id="352" r:id="rId49"/>
    <p:sldId id="353" r:id="rId50"/>
    <p:sldId id="354" r:id="rId51"/>
    <p:sldId id="355" r:id="rId52"/>
    <p:sldId id="357" r:id="rId53"/>
    <p:sldId id="358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8" r:id="rId69"/>
    <p:sldId id="380" r:id="rId70"/>
    <p:sldId id="379" r:id="rId71"/>
    <p:sldId id="382" r:id="rId72"/>
    <p:sldId id="383" r:id="rId73"/>
    <p:sldId id="385" r:id="rId74"/>
    <p:sldId id="384" r:id="rId75"/>
    <p:sldId id="386" r:id="rId76"/>
    <p:sldId id="387" r:id="rId77"/>
    <p:sldId id="435" r:id="rId78"/>
    <p:sldId id="838" r:id="rId79"/>
    <p:sldId id="436" r:id="rId80"/>
    <p:sldId id="437" r:id="rId81"/>
    <p:sldId id="438" r:id="rId82"/>
    <p:sldId id="480" r:id="rId83"/>
    <p:sldId id="439" r:id="rId84"/>
    <p:sldId id="441" r:id="rId85"/>
    <p:sldId id="440" r:id="rId86"/>
    <p:sldId id="443" r:id="rId87"/>
    <p:sldId id="444" r:id="rId88"/>
    <p:sldId id="445" r:id="rId89"/>
    <p:sldId id="446" r:id="rId90"/>
    <p:sldId id="447" r:id="rId91"/>
    <p:sldId id="448" r:id="rId92"/>
    <p:sldId id="478" r:id="rId93"/>
    <p:sldId id="479" r:id="rId94"/>
    <p:sldId id="1106" r:id="rId95"/>
    <p:sldId id="481" r:id="rId96"/>
    <p:sldId id="450" r:id="rId97"/>
    <p:sldId id="451" r:id="rId98"/>
    <p:sldId id="452" r:id="rId99"/>
    <p:sldId id="455" r:id="rId100"/>
    <p:sldId id="456" r:id="rId101"/>
    <p:sldId id="949" r:id="rId102"/>
    <p:sldId id="457" r:id="rId103"/>
    <p:sldId id="459" r:id="rId104"/>
    <p:sldId id="644" r:id="rId105"/>
    <p:sldId id="458" r:id="rId106"/>
    <p:sldId id="461" r:id="rId107"/>
    <p:sldId id="460" r:id="rId108"/>
    <p:sldId id="462" r:id="rId109"/>
    <p:sldId id="544" r:id="rId110"/>
    <p:sldId id="545" r:id="rId111"/>
    <p:sldId id="546" r:id="rId112"/>
    <p:sldId id="548" r:id="rId113"/>
    <p:sldId id="549" r:id="rId114"/>
    <p:sldId id="550" r:id="rId115"/>
    <p:sldId id="551" r:id="rId116"/>
    <p:sldId id="547" r:id="rId117"/>
    <p:sldId id="552" r:id="rId118"/>
    <p:sldId id="553" r:id="rId119"/>
    <p:sldId id="554" r:id="rId120"/>
    <p:sldId id="555" r:id="rId121"/>
    <p:sldId id="765" r:id="rId122"/>
    <p:sldId id="766" r:id="rId123"/>
    <p:sldId id="767" r:id="rId124"/>
    <p:sldId id="768" r:id="rId125"/>
    <p:sldId id="950" r:id="rId126"/>
    <p:sldId id="771" r:id="rId127"/>
    <p:sldId id="482" r:id="rId128"/>
    <p:sldId id="1112" r:id="rId129"/>
    <p:sldId id="1111" r:id="rId130"/>
    <p:sldId id="1107" r:id="rId131"/>
    <p:sldId id="1108" r:id="rId132"/>
    <p:sldId id="1109" r:id="rId133"/>
    <p:sldId id="1110" r:id="rId134"/>
    <p:sldId id="1113" r:id="rId135"/>
    <p:sldId id="1114" r:id="rId136"/>
    <p:sldId id="1115" r:id="rId137"/>
    <p:sldId id="1116" r:id="rId138"/>
    <p:sldId id="1117" r:id="rId139"/>
    <p:sldId id="1118" r:id="rId140"/>
    <p:sldId id="1213" r:id="rId141"/>
    <p:sldId id="1212" r:id="rId142"/>
    <p:sldId id="1215" r:id="rId143"/>
    <p:sldId id="1214" r:id="rId144"/>
    <p:sldId id="773" r:id="rId145"/>
    <p:sldId id="1218" r:id="rId146"/>
    <p:sldId id="1216" r:id="rId147"/>
    <p:sldId id="1219" r:id="rId148"/>
    <p:sldId id="1220" r:id="rId149"/>
    <p:sldId id="1221" r:id="rId150"/>
    <p:sldId id="1217" r:id="rId151"/>
    <p:sldId id="463" r:id="rId152"/>
    <p:sldId id="464" r:id="rId153"/>
    <p:sldId id="483" r:id="rId154"/>
    <p:sldId id="484" r:id="rId155"/>
    <p:sldId id="485" r:id="rId156"/>
    <p:sldId id="486" r:id="rId157"/>
    <p:sldId id="465" r:id="rId158"/>
    <p:sldId id="467" r:id="rId159"/>
    <p:sldId id="468" r:id="rId160"/>
    <p:sldId id="487" r:id="rId161"/>
    <p:sldId id="469" r:id="rId162"/>
    <p:sldId id="470" r:id="rId163"/>
    <p:sldId id="471" r:id="rId164"/>
    <p:sldId id="472" r:id="rId165"/>
    <p:sldId id="473" r:id="rId166"/>
    <p:sldId id="477" r:id="rId167"/>
    <p:sldId id="474" r:id="rId168"/>
    <p:sldId id="475" r:id="rId169"/>
    <p:sldId id="489" r:id="rId170"/>
    <p:sldId id="490" r:id="rId171"/>
    <p:sldId id="491" r:id="rId172"/>
    <p:sldId id="492" r:id="rId173"/>
    <p:sldId id="640" r:id="rId174"/>
    <p:sldId id="530" r:id="rId175"/>
    <p:sldId id="531" r:id="rId176"/>
    <p:sldId id="532" r:id="rId177"/>
    <p:sldId id="533" r:id="rId178"/>
    <p:sldId id="534" r:id="rId179"/>
    <p:sldId id="535" r:id="rId180"/>
    <p:sldId id="536" r:id="rId181"/>
    <p:sldId id="537" r:id="rId182"/>
    <p:sldId id="538" r:id="rId183"/>
    <p:sldId id="539" r:id="rId184"/>
    <p:sldId id="641" r:id="rId185"/>
    <p:sldId id="540" r:id="rId186"/>
    <p:sldId id="541" r:id="rId187"/>
    <p:sldId id="542" r:id="rId188"/>
    <p:sldId id="543" r:id="rId189"/>
    <p:sldId id="642" r:id="rId190"/>
    <p:sldId id="631" r:id="rId191"/>
    <p:sldId id="632" r:id="rId192"/>
    <p:sldId id="633" r:id="rId193"/>
    <p:sldId id="634" r:id="rId194"/>
    <p:sldId id="635" r:id="rId195"/>
    <p:sldId id="636" r:id="rId196"/>
    <p:sldId id="637" r:id="rId197"/>
    <p:sldId id="638" r:id="rId198"/>
    <p:sldId id="639" r:id="rId199"/>
    <p:sldId id="643" r:id="rId200"/>
    <p:sldId id="772" r:id="rId201"/>
    <p:sldId id="774" r:id="rId202"/>
    <p:sldId id="775" r:id="rId203"/>
    <p:sldId id="776" r:id="rId204"/>
    <p:sldId id="777" r:id="rId205"/>
    <p:sldId id="833" r:id="rId206"/>
    <p:sldId id="834" r:id="rId207"/>
    <p:sldId id="835" r:id="rId208"/>
    <p:sldId id="778" r:id="rId209"/>
    <p:sldId id="779" r:id="rId210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3" Type="http://schemas.openxmlformats.org/officeDocument/2006/relationships/tableStyles" Target="tableStyles.xml"/><Relationship Id="rId212" Type="http://schemas.openxmlformats.org/officeDocument/2006/relationships/viewProps" Target="viewProps.xml"/><Relationship Id="rId211" Type="http://schemas.openxmlformats.org/officeDocument/2006/relationships/presProps" Target="presProps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1" Type="http://schemas.openxmlformats.org/officeDocument/2006/relationships/image" Target="../media/image1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9.png"/><Relationship Id="rId1" Type="http://schemas.openxmlformats.org/officeDocument/2006/relationships/image" Target="../media/image20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9.png"/><Relationship Id="rId1" Type="http://schemas.openxmlformats.org/officeDocument/2006/relationships/image" Target="../media/image21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1.png"/><Relationship Id="rId1" Type="http://schemas.openxmlformats.org/officeDocument/2006/relationships/image" Target="../media/image2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3.png"/><Relationship Id="rId1" Type="http://schemas.openxmlformats.org/officeDocument/2006/relationships/image" Target="../media/image2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5.png"/><Relationship Id="rId1" Type="http://schemas.openxmlformats.org/officeDocument/2006/relationships/image" Target="../media/image22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0.png"/><Relationship Id="rId1" Type="http://schemas.openxmlformats.org/officeDocument/2006/relationships/image" Target="../media/image2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2.png"/><Relationship Id="rId1" Type="http://schemas.openxmlformats.org/officeDocument/2006/relationships/image" Target="../media/image23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2.png"/><Relationship Id="rId1" Type="http://schemas.openxmlformats.org/officeDocument/2006/relationships/image" Target="../media/image24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50.png"/><Relationship Id="rId1" Type="http://schemas.openxmlformats.org/officeDocument/2006/relationships/image" Target="../media/image24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2.png"/><Relationship Id="rId1" Type="http://schemas.openxmlformats.org/officeDocument/2006/relationships/image" Target="../media/image25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6.png"/><Relationship Id="rId1" Type="http://schemas.openxmlformats.org/officeDocument/2006/relationships/image" Target="../media/image25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8.jpeg"/><Relationship Id="rId1" Type="http://schemas.openxmlformats.org/officeDocument/2006/relationships/image" Target="../media/image25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0.jpeg"/><Relationship Id="rId1" Type="http://schemas.openxmlformats.org/officeDocument/2006/relationships/image" Target="../media/image25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2.png"/><Relationship Id="rId1" Type="http://schemas.openxmlformats.org/officeDocument/2006/relationships/image" Target="../media/image26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4.png"/><Relationship Id="rId1" Type="http://schemas.openxmlformats.org/officeDocument/2006/relationships/image" Target="../media/image26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6.png"/><Relationship Id="rId1" Type="http://schemas.openxmlformats.org/officeDocument/2006/relationships/image" Target="../media/image26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9.png"/><Relationship Id="rId1" Type="http://schemas.openxmlformats.org/officeDocument/2006/relationships/image" Target="../media/image26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2.png"/><Relationship Id="rId1" Type="http://schemas.openxmlformats.org/officeDocument/2006/relationships/image" Target="../media/image27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3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6.jpeg"/><Relationship Id="rId1" Type="http://schemas.openxmlformats.org/officeDocument/2006/relationships/image" Target="../media/image27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8.jpeg"/><Relationship Id="rId1" Type="http://schemas.openxmlformats.org/officeDocument/2006/relationships/image" Target="../media/image27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0.jpeg"/><Relationship Id="rId1" Type="http://schemas.openxmlformats.org/officeDocument/2006/relationships/image" Target="../media/image279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1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84.png"/><Relationship Id="rId1" Type="http://schemas.openxmlformats.org/officeDocument/2006/relationships/image" Target="../media/image28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6.png"/><Relationship Id="rId1" Type="http://schemas.openxmlformats.org/officeDocument/2006/relationships/image" Target="../media/image28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8.png"/><Relationship Id="rId1" Type="http://schemas.openxmlformats.org/officeDocument/2006/relationships/image" Target="../media/image28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1.png"/><Relationship Id="rId1" Type="http://schemas.openxmlformats.org/officeDocument/2006/relationships/image" Target="../media/image29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3.png"/><Relationship Id="rId1" Type="http://schemas.openxmlformats.org/officeDocument/2006/relationships/image" Target="../media/image29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5.png"/><Relationship Id="rId1" Type="http://schemas.openxmlformats.org/officeDocument/2006/relationships/image" Target="../media/image29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7.png"/><Relationship Id="rId1" Type="http://schemas.openxmlformats.org/officeDocument/2006/relationships/image" Target="../media/image29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9.png"/><Relationship Id="rId1" Type="http://schemas.openxmlformats.org/officeDocument/2006/relationships/image" Target="../media/image29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1.png"/><Relationship Id="rId1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image" Target="../media/image30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6.png"/><Relationship Id="rId1" Type="http://schemas.openxmlformats.org/officeDocument/2006/relationships/image" Target="../media/image305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9.png"/><Relationship Id="rId1" Type="http://schemas.openxmlformats.org/officeDocument/2006/relationships/image" Target="../media/image30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1.png"/><Relationship Id="rId1" Type="http://schemas.openxmlformats.org/officeDocument/2006/relationships/image" Target="../media/image31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3.png"/><Relationship Id="rId1" Type="http://schemas.openxmlformats.org/officeDocument/2006/relationships/image" Target="../media/image3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5.png"/><Relationship Id="rId1" Type="http://schemas.openxmlformats.org/officeDocument/2006/relationships/image" Target="../media/image314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6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9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0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1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4.png"/><Relationship Id="rId1" Type="http://schemas.openxmlformats.org/officeDocument/2006/relationships/image" Target="../media/image32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6.png"/><Relationship Id="rId1" Type="http://schemas.openxmlformats.org/officeDocument/2006/relationships/image" Target="../media/image32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8.png"/><Relationship Id="rId1" Type="http://schemas.openxmlformats.org/officeDocument/2006/relationships/image" Target="../media/image32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0.png"/><Relationship Id="rId1" Type="http://schemas.openxmlformats.org/officeDocument/2006/relationships/image" Target="../media/image32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2.png"/><Relationship Id="rId1" Type="http://schemas.openxmlformats.org/officeDocument/2006/relationships/image" Target="../media/image33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1" Type="http://schemas.openxmlformats.org/officeDocument/2006/relationships/image" Target="../media/image3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6.png"/><Relationship Id="rId1" Type="http://schemas.openxmlformats.org/officeDocument/2006/relationships/image" Target="../media/image33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8.png"/><Relationship Id="rId1" Type="http://schemas.openxmlformats.org/officeDocument/2006/relationships/image" Target="../media/image33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0.png"/><Relationship Id="rId1" Type="http://schemas.openxmlformats.org/officeDocument/2006/relationships/image" Target="../media/image33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2.png"/><Relationship Id="rId1" Type="http://schemas.openxmlformats.org/officeDocument/2006/relationships/image" Target="../media/image341.pn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image" Target="../media/image34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7.png"/><Relationship Id="rId1" Type="http://schemas.openxmlformats.org/officeDocument/2006/relationships/image" Target="../media/image346.pn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1.png"/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image" Target="../media/image348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4.png"/><Relationship Id="rId1" Type="http://schemas.openxmlformats.org/officeDocument/2006/relationships/image" Target="../media/image353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8.png"/><Relationship Id="rId1" Type="http://schemas.openxmlformats.org/officeDocument/2006/relationships/image" Target="../media/image357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0.png"/><Relationship Id="rId1" Type="http://schemas.openxmlformats.org/officeDocument/2006/relationships/image" Target="../media/image35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2.png"/><Relationship Id="rId1" Type="http://schemas.openxmlformats.org/officeDocument/2006/relationships/image" Target="../media/image36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4.png"/><Relationship Id="rId1" Type="http://schemas.openxmlformats.org/officeDocument/2006/relationships/image" Target="../media/image36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6.png"/><Relationship Id="rId1" Type="http://schemas.openxmlformats.org/officeDocument/2006/relationships/image" Target="../media/image36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8.png"/><Relationship Id="rId1" Type="http://schemas.openxmlformats.org/officeDocument/2006/relationships/image" Target="../media/image36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0.png"/><Relationship Id="rId1" Type="http://schemas.openxmlformats.org/officeDocument/2006/relationships/image" Target="../media/image369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1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3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4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5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7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8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1.png"/><Relationship Id="rId1" Type="http://schemas.openxmlformats.org/officeDocument/2006/relationships/image" Target="../media/image380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9.png"/><Relationship Id="rId1" Type="http://schemas.openxmlformats.org/officeDocument/2006/relationships/image" Target="../media/image18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1"/>
          <p:cNvSpPr>
            <a:spLocks noGrp="1"/>
          </p:cNvSpPr>
          <p:nvPr/>
        </p:nvSpPr>
        <p:spPr>
          <a:xfrm>
            <a:off x="655320" y="2352040"/>
            <a:ext cx="6605270" cy="1151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j-cs"/>
              </a:defRPr>
            </a:lvl1pPr>
          </a:lstStyle>
          <a:p>
            <a:pPr algn="l"/>
            <a:r>
              <a:rPr lang="ja-JP" altLang="en-US" sz="5400" b="1"/>
              <a:t>自治体が行うオープンデータ</a:t>
            </a:r>
            <a:endParaRPr lang="ja-JP" altLang="en-US" sz="5400" b="1"/>
          </a:p>
        </p:txBody>
      </p:sp>
      <p:sp>
        <p:nvSpPr>
          <p:cNvPr id="5" name="サブタイトル 2"/>
          <p:cNvSpPr>
            <a:spLocks noGrp="1"/>
          </p:cNvSpPr>
          <p:nvPr/>
        </p:nvSpPr>
        <p:spPr>
          <a:xfrm>
            <a:off x="716280" y="3729355"/>
            <a:ext cx="5461635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テンプレート版（</a:t>
            </a:r>
            <a:r>
              <a:rPr lang="en-US" altLang="ja-JP"/>
              <a:t>2018</a:t>
            </a:r>
            <a:r>
              <a:rPr lang="ja-JP" altLang="en-US"/>
              <a:t>年</a:t>
            </a:r>
            <a:r>
              <a:rPr lang="en-US" altLang="ja-JP"/>
              <a:t>12</a:t>
            </a:r>
            <a:r>
              <a:rPr lang="ja-JP" altLang="en-US"/>
              <a:t>月公開）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-8890" y="3503295"/>
            <a:ext cx="9162415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サブタイトル 2"/>
          <p:cNvSpPr>
            <a:spLocks noGrp="1"/>
          </p:cNvSpPr>
          <p:nvPr/>
        </p:nvSpPr>
        <p:spPr>
          <a:xfrm>
            <a:off x="4375785" y="5845175"/>
            <a:ext cx="4618990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　　　　　　　　喜多　耕一</a:t>
            </a:r>
            <a:endParaRPr lang="ja-JP" altLang="en-US"/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65405" y="6451600"/>
            <a:ext cx="7597775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sz="1400">
                <a:latin typeface="游ゴシック" panose="020B0400000000000000" charset="-128"/>
                <a:ea typeface="游ゴシック" panose="020B0400000000000000" charset="-128"/>
              </a:rPr>
              <a:t>この資料は、喜多耕一氏が作成した「自治体が行うオープンデータ」を編集したものです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297815" y="2147570"/>
            <a:ext cx="854837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国のホームページなどにも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説明があります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845820"/>
            <a:ext cx="9139555" cy="477075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352806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総務省からは、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反復継続的に開示請求があった資料は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インターネットで公開するべきという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申し合わせが出ています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905" y="5616575"/>
            <a:ext cx="9140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http://www.soumu.go.jp/menu_news/s-news/01gyokan06_02000026.html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北海道では、森林情報をオープンデータで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092835"/>
            <a:ext cx="7801610" cy="52012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毎年、市町村に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DVD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等で配布していたが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その手間がなくなった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775970" y="62452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樹種で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495550"/>
            <a:ext cx="9186545" cy="378777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林齢で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これを無料で実現！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北海道が作ろうとしたら数百万かかるでしょ！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津波浸水想定データもオープンデータなので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」に搭載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2411095"/>
            <a:ext cx="8695055" cy="3932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51682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875790" y="921385"/>
            <a:ext cx="2340610" cy="4402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オープンデータ用の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ファイルを作るのが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めんどくさい！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それなら出さない！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5885"/>
            <a:ext cx="9131935" cy="628713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機械判読可能なデータが有れば便利ですが、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まずデータを出すことが重要です！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28355" y="6588125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395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オープンデータは利用しやすいように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機械判読可能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なデータが望ましいと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されていますが、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517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いきなり上を目指したら進まないので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まずは</a:t>
            </a:r>
            <a:r>
              <a:rPr lang="en-US" altLang="ja-JP" sz="36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公開することを目指しましょう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乗算記号 3"/>
          <p:cNvSpPr/>
          <p:nvPr/>
        </p:nvSpPr>
        <p:spPr>
          <a:xfrm>
            <a:off x="4912360" y="1459230"/>
            <a:ext cx="3504565" cy="3504565"/>
          </a:xfrm>
          <a:prstGeom prst="mathMultiply">
            <a:avLst>
              <a:gd name="adj1" fmla="val 71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737735" y="2025015"/>
            <a:ext cx="4291330" cy="280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の元は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000" b="1">
                <a:solidFill>
                  <a:srgbClr val="00B050"/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でしょうから、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元のファイルを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公開すれば良い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だけです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7000"/>
            <a:ext cx="4246245" cy="614108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51460" y="6280785"/>
            <a:ext cx="735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http://www.pref.hokkaido.lg.jp/sm/sum/unyou/h301205miriyouti.pdf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90170"/>
            <a:ext cx="9150350" cy="6108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6685" y="523875"/>
            <a:ext cx="5172710" cy="2069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そもそも住民の方は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行政がどういうデータを持っているか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わかりません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93980"/>
            <a:ext cx="6647815" cy="594169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ボックス 4"/>
          <p:cNvSpPr txBox="1"/>
          <p:nvPr/>
        </p:nvSpPr>
        <p:spPr>
          <a:xfrm>
            <a:off x="458470" y="27216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PDF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なっていないよりはマシです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96010" y="6080125"/>
            <a:ext cx="58813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http://www.pref.hokkaido.lg.jp/sm/jnj/jinjigyousei/h29jinjigyousei.pdf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59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まずは情報を</a:t>
            </a:r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することが重要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600835"/>
            <a:ext cx="2478405" cy="299656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78480" y="2041525"/>
            <a:ext cx="5781675" cy="2252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でも将来的にデータは、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4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くらいで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公開できるように努力は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しましょう！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 descr="books-1013663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" y="249555"/>
            <a:ext cx="5581015" cy="55810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415665" y="327025"/>
            <a:ext cx="5594350" cy="512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庁内データの棚卸し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できればいいですね。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どのようなデータが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どの部署にあるかを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知ることで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同じようなデータを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複数の部署で作るような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ムダもなくなるかも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しれません。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3185"/>
            <a:ext cx="9146540" cy="630999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59055"/>
            <a:ext cx="9147175" cy="60896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6125" y="4074160"/>
            <a:ext cx="7833360" cy="19545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もし、利用者のために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利便性の高いデータを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作りたいと思ったら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97155"/>
            <a:ext cx="9067165" cy="60071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5490" y="4032250"/>
            <a:ext cx="7833360" cy="21678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ほかの市町村で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利用されているデータを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5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マネ</a:t>
            </a:r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して作りましょう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8500" y="1549400"/>
            <a:ext cx="4283075" cy="13449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パクリが大事！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59105" y="2524760"/>
            <a:ext cx="8226425" cy="194437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オープンデータを使っている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アプリを紹介している国のサイト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ここで使われているデータを作れば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98500" y="668655"/>
            <a:ext cx="4283075" cy="25641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手間を掛けて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作るなら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作ろう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525" y="161600"/>
            <a:ext cx="9144000" cy="109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例えば、ゴミカレンダーは、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よく</a:t>
            </a:r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される情報とのこと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 ボックス 4"/>
          <p:cNvSpPr txBox="1"/>
          <p:nvPr/>
        </p:nvSpPr>
        <p:spPr>
          <a:xfrm>
            <a:off x="5026529" y="4903238"/>
            <a:ext cx="2483979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北海道森町　山形氏</a:t>
            </a:r>
            <a:endParaRPr kumimoji="1" lang="ja-JP" altLang="en-US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42" y="2626763"/>
            <a:ext cx="2257425" cy="2276475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1434465" y="1360170"/>
            <a:ext cx="2821305" cy="4809490"/>
          </a:xfrm>
          <a:prstGeom prst="wedgeRoundRectCallout">
            <a:avLst>
              <a:gd name="adj1" fmla="val 85629"/>
              <a:gd name="adj2" fmla="val -8568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北海道森町では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ゴミの情報が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アプリで見られるので、</a:t>
            </a:r>
            <a:endParaRPr kumimoji="1"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よく利用されて</a:t>
            </a:r>
            <a:r>
              <a:rPr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います。</a:t>
            </a:r>
            <a:endParaRPr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ゴミ情報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をオープンデータにするのは</a:t>
            </a:r>
            <a:r>
              <a:rPr kumimoji="1" lang="ja-JP" altLang="en-US" sz="2800" b="1" dirty="0" smtClean="0">
                <a:solidFill>
                  <a:srgbClr val="FF0000"/>
                </a:solidFill>
                <a:latin typeface="UD デジタル 教科書体 N-R" panose="02020400000000000000" charset="-128"/>
                <a:ea typeface="UD デジタル 教科書体 N-R" panose="02020400000000000000" charset="-128"/>
              </a:rPr>
              <a:t>オススメ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！</a:t>
            </a:r>
            <a:endParaRPr kumimoji="1" lang="en-US" altLang="ja-JP" sz="2800" dirty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</p:txBody>
      </p:sp>
      <p:sp>
        <p:nvSpPr>
          <p:cNvPr id="6" name="テキスト ボックス 2"/>
          <p:cNvSpPr txBox="1"/>
          <p:nvPr/>
        </p:nvSpPr>
        <p:spPr>
          <a:xfrm>
            <a:off x="4696460" y="5285105"/>
            <a:ext cx="3442335" cy="65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毎月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50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～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100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ユーザーが利用</a:t>
            </a:r>
            <a:b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</a:b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　（森町世帯数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7600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世帯）</a:t>
            </a:r>
            <a:endParaRPr kumimoji="1" lang="ja-JP" altLang="en-US" dirty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 ボックス 3"/>
          <p:cNvSpPr txBox="1"/>
          <p:nvPr/>
        </p:nvSpPr>
        <p:spPr>
          <a:xfrm>
            <a:off x="4653797" y="1138413"/>
            <a:ext cx="4134120" cy="353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北海道森町の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ゴミ情報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アプリ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3200" b="1" dirty="0" smtClean="0">
                <a:latin typeface="游ゴシック" panose="020B0400000000000000" charset="-128"/>
                <a:ea typeface="游ゴシック" panose="020B0400000000000000" charset="-128"/>
              </a:rPr>
              <a:t>5374.jp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森町版」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en-US" altLang="ja-JP" sz="3200" b="1" dirty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スマホでも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パソコン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利用可能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7" name="図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74578" y="637694"/>
            <a:ext cx="4379219" cy="50923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557530" y="1432560"/>
            <a:ext cx="8254365" cy="2811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どうせ出すなら、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価値のあるデータを出そう！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役所だけでなく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みんなでデータを作るといいよ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95550" y="967740"/>
            <a:ext cx="1487170" cy="40220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データが悪用されたら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どうすんの？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責任取れるの！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646930" y="335280"/>
            <a:ext cx="3569335" cy="6093460"/>
          </a:xfrm>
          <a:prstGeom prst="wedgeRoundRectCallout">
            <a:avLst>
              <a:gd name="adj1" fmla="val -82609"/>
              <a:gd name="adj2" fmla="val -19774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ホームページの情報は、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悪用されない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保証はありますか？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ライセンスをきちんと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明記した、オープンデータ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のほうが安心です。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381000"/>
            <a:ext cx="8850630" cy="560895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458470" y="34709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情報をオープンデータにすると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悪用されるのが心配ですか？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" y="848995"/>
            <a:ext cx="9091930" cy="505587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22020" y="3067685"/>
            <a:ext cx="7299325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悪用されませんか？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15875" y="2270760"/>
            <a:ext cx="9169400" cy="231711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悪用する人には、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関係ありません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" y="848995"/>
            <a:ext cx="9091930" cy="505587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855980" y="2545080"/>
            <a:ext cx="7299325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ホームページには情報が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意図しない利用をされたときの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免責事項はありますか？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" y="848995"/>
            <a:ext cx="9091930" cy="505587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855980" y="2545080"/>
            <a:ext cx="7299325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実はホームページには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ライセンス違反に対して明確な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対応の記述がない場合が多い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513840"/>
            <a:ext cx="8858885" cy="507365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1024255" y="146685"/>
            <a:ext cx="729932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個別の情報に関して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取扱いが明確ではない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オープンではない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ホームページの情報のほうが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実は危ないのでは？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 descr="nagedasu_hakui_m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26820"/>
            <a:ext cx="7095490" cy="5266055"/>
          </a:xfrm>
          <a:prstGeom prst="rect">
            <a:avLst/>
          </a:prstGeom>
        </p:spPr>
      </p:pic>
      <p:pic>
        <p:nvPicPr>
          <p:cNvPr id="7" name="図形 6" descr="fashion_model_wo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3017520"/>
            <a:ext cx="3026410" cy="392557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4869180" y="149860"/>
            <a:ext cx="3147695" cy="3520440"/>
          </a:xfrm>
          <a:custGeom>
            <a:avLst/>
            <a:gdLst>
              <a:gd name="connsiteX0" fmla="*/ 1136 w 4854"/>
              <a:gd name="connsiteY0" fmla="*/ 3659 h 5368"/>
              <a:gd name="connsiteX1" fmla="*/ 139 w 4854"/>
              <a:gd name="connsiteY1" fmla="*/ 4808 h 5368"/>
              <a:gd name="connsiteX2" fmla="*/ 1301 w 4854"/>
              <a:gd name="connsiteY2" fmla="*/ 4287 h 5368"/>
              <a:gd name="connsiteX3" fmla="*/ 1225 w 4854"/>
              <a:gd name="connsiteY3" fmla="*/ 5356 h 5368"/>
              <a:gd name="connsiteX4" fmla="*/ 1859 w 4854"/>
              <a:gd name="connsiteY4" fmla="*/ 4574 h 5368"/>
              <a:gd name="connsiteX5" fmla="*/ 2162 w 4854"/>
              <a:gd name="connsiteY5" fmla="*/ 5368 h 5368"/>
              <a:gd name="connsiteX6" fmla="*/ 2479 w 4854"/>
              <a:gd name="connsiteY6" fmla="*/ 4530 h 5368"/>
              <a:gd name="connsiteX7" fmla="*/ 3054 w 4854"/>
              <a:gd name="connsiteY7" fmla="*/ 5105 h 5368"/>
              <a:gd name="connsiteX8" fmla="*/ 3249 w 4854"/>
              <a:gd name="connsiteY8" fmla="*/ 4167 h 5368"/>
              <a:gd name="connsiteX9" fmla="*/ 3895 w 4854"/>
              <a:gd name="connsiteY9" fmla="*/ 4869 h 5368"/>
              <a:gd name="connsiteX10" fmla="*/ 3700 w 4854"/>
              <a:gd name="connsiteY10" fmla="*/ 3928 h 5368"/>
              <a:gd name="connsiteX11" fmla="*/ 4589 w 4854"/>
              <a:gd name="connsiteY11" fmla="*/ 4117 h 5368"/>
              <a:gd name="connsiteX12" fmla="*/ 3940 w 4854"/>
              <a:gd name="connsiteY12" fmla="*/ 3468 h 5368"/>
              <a:gd name="connsiteX13" fmla="*/ 4854 w 4854"/>
              <a:gd name="connsiteY13" fmla="*/ 3202 h 5368"/>
              <a:gd name="connsiteX14" fmla="*/ 3999 w 4854"/>
              <a:gd name="connsiteY14" fmla="*/ 2582 h 5368"/>
              <a:gd name="connsiteX15" fmla="*/ 4854 w 4854"/>
              <a:gd name="connsiteY15" fmla="*/ 2184 h 5368"/>
              <a:gd name="connsiteX16" fmla="*/ 4303 w 4854"/>
              <a:gd name="connsiteY16" fmla="*/ 1707 h 5368"/>
              <a:gd name="connsiteX17" fmla="*/ 4545 w 4854"/>
              <a:gd name="connsiteY17" fmla="*/ 930 h 5368"/>
              <a:gd name="connsiteX18" fmla="*/ 3808 w 4854"/>
              <a:gd name="connsiteY18" fmla="*/ 1267 h 5368"/>
              <a:gd name="connsiteX19" fmla="*/ 3895 w 4854"/>
              <a:gd name="connsiteY19" fmla="*/ 296 h 5368"/>
              <a:gd name="connsiteX20" fmla="*/ 3246 w 4854"/>
              <a:gd name="connsiteY20" fmla="*/ 768 h 5368"/>
              <a:gd name="connsiteX21" fmla="*/ 2995 w 4854"/>
              <a:gd name="connsiteY21" fmla="*/ 0 h 5368"/>
              <a:gd name="connsiteX22" fmla="*/ 2538 w 4854"/>
              <a:gd name="connsiteY22" fmla="*/ 679 h 5368"/>
              <a:gd name="connsiteX23" fmla="*/ 2022 w 4854"/>
              <a:gd name="connsiteY23" fmla="*/ 45 h 5368"/>
              <a:gd name="connsiteX24" fmla="*/ 1859 w 4854"/>
              <a:gd name="connsiteY24" fmla="*/ 782 h 5368"/>
              <a:gd name="connsiteX25" fmla="*/ 1004 w 4854"/>
              <a:gd name="connsiteY25" fmla="*/ 517 h 5368"/>
              <a:gd name="connsiteX26" fmla="*/ 1263 w 4854"/>
              <a:gd name="connsiteY26" fmla="*/ 1476 h 5368"/>
              <a:gd name="connsiteX27" fmla="*/ 428 w 4854"/>
              <a:gd name="connsiteY27" fmla="*/ 1343 h 5368"/>
              <a:gd name="connsiteX28" fmla="*/ 1004 w 4854"/>
              <a:gd name="connsiteY28" fmla="*/ 2184 h 5368"/>
              <a:gd name="connsiteX29" fmla="*/ 0 w 4854"/>
              <a:gd name="connsiteY29" fmla="*/ 2391 h 5368"/>
              <a:gd name="connsiteX30" fmla="*/ 1048 w 4854"/>
              <a:gd name="connsiteY30" fmla="*/ 2878 h 5368"/>
              <a:gd name="connsiteX31" fmla="*/ 295 w 4854"/>
              <a:gd name="connsiteY31" fmla="*/ 3541 h 5368"/>
              <a:gd name="connsiteX32" fmla="*/ 1136 w 4854"/>
              <a:gd name="connsiteY32" fmla="*/ 3659 h 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54" h="5368">
                <a:moveTo>
                  <a:pt x="1136" y="3659"/>
                </a:moveTo>
                <a:lnTo>
                  <a:pt x="139" y="4808"/>
                </a:lnTo>
                <a:lnTo>
                  <a:pt x="1301" y="4287"/>
                </a:lnTo>
                <a:lnTo>
                  <a:pt x="1225" y="5356"/>
                </a:lnTo>
                <a:lnTo>
                  <a:pt x="1859" y="4574"/>
                </a:lnTo>
                <a:lnTo>
                  <a:pt x="2162" y="5368"/>
                </a:lnTo>
                <a:lnTo>
                  <a:pt x="2479" y="4530"/>
                </a:lnTo>
                <a:lnTo>
                  <a:pt x="3054" y="5105"/>
                </a:lnTo>
                <a:lnTo>
                  <a:pt x="3249" y="4167"/>
                </a:lnTo>
                <a:lnTo>
                  <a:pt x="3895" y="4869"/>
                </a:lnTo>
                <a:lnTo>
                  <a:pt x="3700" y="3928"/>
                </a:lnTo>
                <a:lnTo>
                  <a:pt x="4589" y="4117"/>
                </a:lnTo>
                <a:lnTo>
                  <a:pt x="3940" y="3468"/>
                </a:lnTo>
                <a:lnTo>
                  <a:pt x="4854" y="3202"/>
                </a:lnTo>
                <a:lnTo>
                  <a:pt x="3999" y="2582"/>
                </a:lnTo>
                <a:lnTo>
                  <a:pt x="4854" y="2184"/>
                </a:lnTo>
                <a:lnTo>
                  <a:pt x="4303" y="1707"/>
                </a:lnTo>
                <a:lnTo>
                  <a:pt x="4545" y="930"/>
                </a:lnTo>
                <a:lnTo>
                  <a:pt x="3808" y="1267"/>
                </a:lnTo>
                <a:lnTo>
                  <a:pt x="3895" y="296"/>
                </a:lnTo>
                <a:lnTo>
                  <a:pt x="3246" y="768"/>
                </a:lnTo>
                <a:lnTo>
                  <a:pt x="2995" y="0"/>
                </a:lnTo>
                <a:lnTo>
                  <a:pt x="2538" y="679"/>
                </a:lnTo>
                <a:lnTo>
                  <a:pt x="2022" y="45"/>
                </a:lnTo>
                <a:lnTo>
                  <a:pt x="1859" y="782"/>
                </a:lnTo>
                <a:lnTo>
                  <a:pt x="1004" y="517"/>
                </a:lnTo>
                <a:lnTo>
                  <a:pt x="1263" y="1476"/>
                </a:lnTo>
                <a:lnTo>
                  <a:pt x="428" y="1343"/>
                </a:lnTo>
                <a:lnTo>
                  <a:pt x="1004" y="2184"/>
                </a:lnTo>
                <a:lnTo>
                  <a:pt x="0" y="2391"/>
                </a:lnTo>
                <a:lnTo>
                  <a:pt x="1048" y="2878"/>
                </a:lnTo>
                <a:lnTo>
                  <a:pt x="295" y="3541"/>
                </a:lnTo>
                <a:lnTo>
                  <a:pt x="1136" y="36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99125" y="799465"/>
            <a:ext cx="1487170" cy="261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文字が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小さすぎて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よめなーい！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" y="340995"/>
            <a:ext cx="8850630" cy="560895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4800" y="1355090"/>
            <a:ext cx="848804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個別のデータにライセンスを表示するので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そのデータをどう使っていいかわかりやすい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6595110" y="3880485"/>
            <a:ext cx="1170940" cy="2295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286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ライセンスをデータごとに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明確に主張しているので、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ライセンス違反であれば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取り下げを求めることが可能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1951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悪用するぐらいなら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出所表示しないでしょう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これはライセンス違反です</a:t>
            </a:r>
            <a:endParaRPr lang="ja-JP" altLang="en-US" sz="4800" b="1">
              <a:solidFill>
                <a:srgbClr val="FF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45" y="4130675"/>
            <a:ext cx="2836545" cy="1066165"/>
          </a:xfrm>
          <a:prstGeom prst="rect">
            <a:avLst/>
          </a:prstGeom>
        </p:spPr>
      </p:pic>
      <p:sp>
        <p:nvSpPr>
          <p:cNvPr id="3" name="乗算記号 2"/>
          <p:cNvSpPr/>
          <p:nvPr/>
        </p:nvSpPr>
        <p:spPr>
          <a:xfrm>
            <a:off x="4898390" y="3376295"/>
            <a:ext cx="1725295" cy="1820545"/>
          </a:xfrm>
          <a:prstGeom prst="mathMultiply">
            <a:avLst>
              <a:gd name="adj1" fmla="val 10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902335" y="1713865"/>
            <a:ext cx="7514590" cy="2675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作品の改変方法や、作品を改変して作られた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新たな作品が意に反する場合、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CCライセンスの規定により、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利用者に対してその改変された作品や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二次的著作物から、名前を削除するよう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要請することができます。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698500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：自分の作品の利用のされ方が意にそぐわない場合、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どうしたらよいでしょうか？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529080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266700" y="5822950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687070" y="1376680"/>
            <a:ext cx="7945120" cy="4382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CCライセンスで公表されている作品を、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ライセンスに反する方法で利用した場合、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その人に対する利用許諾契約は自動的に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終了します。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例えば、もし誰かがCCライセンスのついた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あなたの作品を利用するときに、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あなたが明示したとおりの著作権表示を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行わなかった場合、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その人はその後あなたの作品を利用することが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認められなくなります。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389255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：誰かが自分の作品をライセンスに反する方法で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利用した場合はどうなりますか？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219835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341630" y="6068695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 descr="BON_yubiwosasu20150207154242_TP_V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95885"/>
            <a:ext cx="9148445" cy="5774690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7251700" y="213360"/>
            <a:ext cx="1610995" cy="4969510"/>
          </a:xfrm>
          <a:prstGeom prst="wedgeRoundRectCallout">
            <a:avLst>
              <a:gd name="adj1" fmla="val -111626"/>
              <a:gd name="adj2" fmla="val -1505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今すぐデータの使用を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やめるんだ！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8" name="図形 7" descr="courtroom-144091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" y="86360"/>
            <a:ext cx="4983480" cy="667258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078095" y="287655"/>
            <a:ext cx="3972560" cy="35325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著作権違反に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関しては、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法律で裁かれます。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あっても無くても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同じです。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 descr="SAYA072160011_TP_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" y="111760"/>
            <a:ext cx="9140825" cy="609092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300355" y="278765"/>
            <a:ext cx="2940685" cy="5174615"/>
          </a:xfrm>
          <a:prstGeom prst="wedgeRoundRectCallout">
            <a:avLst>
              <a:gd name="adj1" fmla="val 86277"/>
              <a:gd name="adj2" fmla="val -1741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ライセンスが明確な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オープンデータのほうが、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何もしない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ホームページのデータ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より安心かも！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36600" y="1713865"/>
            <a:ext cx="7833360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悪用を心配するより、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善意の人たちが使えないほうが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問題です！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1483995"/>
            <a:ext cx="8639175" cy="334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（国及び地方公共団体等が保有する官民データの容易な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利用等）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その他の高度情報通信ネットワーク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を通じて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容易に利用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できるよう、必要な措置を講ずるもの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261620"/>
            <a:ext cx="7833360" cy="735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43480" y="930275"/>
            <a:ext cx="1913890" cy="4443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小さい自治体は、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効果なんか小さいよ！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611495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そりゃそうです。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でも小さい自治体だからこそ、できることも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たくさんあります。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9152890" cy="62674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07365" y="2844800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災害時にこそ威力を発揮する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507365" y="2620645"/>
            <a:ext cx="812927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東日本大震災から普及が拡大した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14680" y="5124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道路通行可能データや電力のデータなどの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ビッグデータがオープンに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2080"/>
            <a:ext cx="9149715" cy="599313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533400" y="156210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一方で、避難所をマッピングしようとした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ボランティアチームは、避難所データが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オープンデータでないため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すべて手作業でマッピングを行った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施設の場所を自分たちで調べて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事前に施設位置がオープンデータに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なっていれば簡単にマッピングができた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146810"/>
            <a:ext cx="9177020" cy="5473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北海道胆振東部地震でボランティアの方が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805815"/>
            <a:ext cx="86391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国民がインターネットその他の高度情報通信ネットワーク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を通じて容易に利用できるよう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、必要な措置を講ずるもの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190500"/>
            <a:ext cx="7833360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28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56565" y="3747135"/>
            <a:ext cx="8211185" cy="542290"/>
          </a:xfrm>
          <a:prstGeom prst="rect">
            <a:avLst/>
          </a:prstGeom>
          <a:noFill/>
        </p:spPr>
        <p:txBody>
          <a:bodyPr spcFirstLastPara="0" wrap="square" lIns="91440" tIns="45720" rIns="91440" bIns="4572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accent6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  <a:sym typeface="+mn-ea"/>
              </a:rPr>
              <a:t>オープンデータの定義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cs typeface="+mn-cs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24230" y="4289425"/>
            <a:ext cx="7934325" cy="1988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53975" y="3604895"/>
            <a:ext cx="9227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上下矢印 4"/>
          <p:cNvSpPr/>
          <p:nvPr/>
        </p:nvSpPr>
        <p:spPr>
          <a:xfrm>
            <a:off x="1420495" y="2987040"/>
            <a:ext cx="495935" cy="1303020"/>
          </a:xfrm>
          <a:prstGeom prst="upDownArrow">
            <a:avLst>
              <a:gd name="adj1" fmla="val 3854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39495" y="3401695"/>
            <a:ext cx="1442720" cy="47752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 anchorCtr="0">
            <a:spAutoFit/>
          </a:bodyPr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同じ！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コンテンツプレースホルダ 1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36610" y="658876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1100455"/>
            <a:ext cx="9130030" cy="5330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61925" y="152400"/>
            <a:ext cx="8789035" cy="182245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災害時は細かい対応できない。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事前に情報を出しておくことで、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被災していない地域の方が助けてくれるかも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四角形 6"/>
          <p:cNvSpPr/>
          <p:nvPr/>
        </p:nvSpPr>
        <p:spPr>
          <a:xfrm rot="20700000">
            <a:off x="2916555" y="4961890"/>
            <a:ext cx="218249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 rot="15660000">
            <a:off x="4456430" y="3100705"/>
            <a:ext cx="186626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図形 3" descr="handshake-651818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5013325" y="4220845"/>
            <a:ext cx="1008380" cy="86995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623695"/>
            <a:ext cx="9085580" cy="466979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61925" y="15240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周りの市町村と協力して、同じデータを出すことで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価値のあるデータを出すことができる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楕円 3"/>
          <p:cNvSpPr/>
          <p:nvPr/>
        </p:nvSpPr>
        <p:spPr>
          <a:xfrm>
            <a:off x="3900805" y="3625850"/>
            <a:ext cx="834390" cy="8343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582670" y="3308350"/>
            <a:ext cx="1470660" cy="14706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3297555" y="3021965"/>
            <a:ext cx="2042160" cy="2042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034665" y="2759710"/>
            <a:ext cx="2566670" cy="25666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647315" y="2371090"/>
            <a:ext cx="3343910" cy="33439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2291080" y="2014855"/>
            <a:ext cx="4055745" cy="4055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また、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自分たちでデータの価値を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見い出すのも良いでしょう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北海道森町では、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自治体職員、住民自らデータの利用を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行っています。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1736090"/>
            <a:ext cx="6471285" cy="466280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8420" y="6208395"/>
            <a:ext cx="4722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892175"/>
            <a:ext cx="9171305" cy="5391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77800" y="807720"/>
            <a:ext cx="8789035" cy="47752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メンバーは、役場職員、町の住人、町外の技術者など</a:t>
            </a:r>
            <a:endParaRPr lang="ja-JP" altLang="en-US" sz="2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79500" y="616712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285240"/>
            <a:ext cx="7108190" cy="4962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857885"/>
            <a:ext cx="3644265" cy="534733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" name="テキストボックス 4"/>
          <p:cNvSpPr txBox="1"/>
          <p:nvPr/>
        </p:nvSpPr>
        <p:spPr>
          <a:xfrm>
            <a:off x="4037965" y="2731135"/>
            <a:ext cx="498538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様々な作品を作成。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自分たちでデータも作る。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290195" y="6205220"/>
            <a:ext cx="47974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https://howmori.org/category/work/page/2/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689735"/>
            <a:ext cx="8789035" cy="243903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データを出して、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待っているだけでなく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挑戦</a:t>
            </a: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するのもいいかも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77800" y="2214245"/>
            <a:ext cx="8789035" cy="2141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誰かやってくれないかな～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と待つくらいなら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その誰かに自分がなれ！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オープンデータは誰でもできる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13305"/>
            <a:ext cx="7833360" cy="1597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行政の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法律で義務付けられている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61235"/>
            <a:ext cx="8789035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行政じゃなくても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行うことができます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26360"/>
            <a:ext cx="8789035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民間でも個人でも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464945"/>
            <a:ext cx="8789035" cy="260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喜多耕一氏は個人で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作っています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3985"/>
            <a:ext cx="9149715" cy="61341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671445"/>
            <a:ext cx="8789035" cy="8642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①日本CS立体図</a:t>
            </a:r>
            <a:endParaRPr lang="ja-JP" altLang="en-US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75" y="626808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長野県林業総合センターの戸田氏が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開発した地図の立体表現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8890" y="641794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国土地理院の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10m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メッシュ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DEM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から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立体図を作成し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589280" y="3125470"/>
            <a:ext cx="79654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個人が作ったオープンデータ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92075"/>
            <a:ext cx="3679825" cy="65360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859530" y="2038350"/>
            <a:ext cx="505841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スマートフォンアプリ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などに利用されています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4243705" y="4420870"/>
            <a:ext cx="2734945" cy="1460500"/>
          </a:xfrm>
          <a:prstGeom prst="wedgeRoundRectCallout">
            <a:avLst>
              <a:gd name="adj1" fmla="val -71098"/>
              <a:gd name="adj2" fmla="val -2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位置情報などを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共有できるアプリ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>
                <a:latin typeface="游ゴシック" panose="020B0400000000000000" charset="-128"/>
                <a:ea typeface="游ゴシック" panose="020B0400000000000000" charset="-128"/>
              </a:rPr>
              <a:t>Pete</a:t>
            </a:r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（ピート）」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05130"/>
            <a:ext cx="9120505" cy="54851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13130" y="2778760"/>
            <a:ext cx="73177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でも利用できます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そうするとこういう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職員の人もいますよね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213485" y="372110"/>
            <a:ext cx="6718300" cy="7353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②北海道胆振東部地震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1750" y="54038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6680"/>
            <a:ext cx="9159875" cy="60134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838768"/>
            <a:ext cx="671830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斜面崩壊範囲を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でトレース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1201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国土地理院　胆振東部地震空中写真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595563"/>
            <a:ext cx="671830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トレースした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16355" y="2407286"/>
            <a:ext cx="6718300" cy="147066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6,000</a:t>
            </a: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以上の斜面崩壊を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１週間かけてトレース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318770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森林被害の面積算出に利用される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Google Shape;547;p71"/>
          <p:cNvSpPr txBox="1"/>
          <p:nvPr/>
        </p:nvSpPr>
        <p:spPr>
          <a:xfrm>
            <a:off x="1043940" y="2359025"/>
            <a:ext cx="729488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10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月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31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日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UHB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ニュースから</a:t>
            </a:r>
            <a:endParaRPr lang="ja-JP" altLang="en-US" sz="3600" b="1">
              <a:solidFill>
                <a:schemeClr val="bg1"/>
              </a:solidFill>
              <a:latin typeface="メイリオ" panose="020B0604030504040204" charset="-128"/>
              <a:ea typeface="メイリオ" panose="020B0604030504040204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4680585"/>
            <a:ext cx="5059045" cy="1534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酪農学園大学が紙に印刷して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厚真町へ提供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1048385" y="5949950"/>
            <a:ext cx="735520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FaceBook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　平成30年北海道胆振東部地震 Emergency Mapping Teamの投稿より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302385"/>
            <a:ext cx="6200775" cy="4647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スマホやタブレットに地図を入れて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現地の調査に利用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09700"/>
            <a:ext cx="2723515" cy="4834255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1720850"/>
            <a:ext cx="2438400" cy="4343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1720850"/>
            <a:ext cx="2438400" cy="43440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390458"/>
            <a:ext cx="835723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オープンにすることで、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スピーディー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r>
              <a:rPr lang="ja-JP" sz="4800" b="1">
                <a:solidFill>
                  <a:srgbClr val="0070C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利用してもらえる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815205" y="2756535"/>
            <a:ext cx="4216400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スピード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が大事！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96520"/>
            <a:ext cx="4689475" cy="600773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0430" y="112395"/>
            <a:ext cx="4431030" cy="663448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797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10" name="コンテンツプレースホルダ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4860" y="660654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419033"/>
            <a:ext cx="8357235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実は岡山県は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民間オープンデータの先進地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075"/>
            <a:ext cx="9144000" cy="58166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2788286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バスデータのオープンデータ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387350" y="5710556"/>
            <a:ext cx="8357235" cy="655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この項目の情報は、</a:t>
            </a:r>
            <a:r>
              <a:rPr lang="en-US" altLang="ja-JP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FOSS4G 2018 Okayama</a:t>
            </a: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での東京大学伊藤氏の発表を参考にして作成しました</a:t>
            </a:r>
            <a:endParaRPr lang="ja-JP" altLang="en-US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83185"/>
            <a:ext cx="9124950" cy="6066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54940" y="8731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IT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化の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リーディングカンパニー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96520"/>
            <a:ext cx="9123680" cy="6137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89755" y="3016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リアルタイムの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57150"/>
            <a:ext cx="8694420" cy="6092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http://www3.unobus.co.jp/b/map.htm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37405" y="2447290"/>
            <a:ext cx="416052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バスロケーション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アプリも開発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85725"/>
            <a:ext cx="8593455" cy="60636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7876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https://loc.bus-vision.jp/ryobi/view/opendata.html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両備バス（両備グループ）でも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03505"/>
            <a:ext cx="8956040" cy="594550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下電バスでも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049010"/>
            <a:ext cx="523684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http://www.shimoden.net/busmada/opendata/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6995"/>
            <a:ext cx="8759825" cy="60763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89915" y="4582795"/>
            <a:ext cx="796417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個人作成のアプリも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264910"/>
            <a:ext cx="676402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https://play.google.com/store/apps/details?id=work.momizi.unomap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そろそろまとめましょう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オープンデータとは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オープンデータは法律で義務付けられている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ホームページとはライセンスが違う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オープンデータは自由に使える</a:t>
            </a:r>
            <a:b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ライセンス「</a:t>
            </a:r>
            <a:r>
              <a:rPr lang="en-US" alt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CC-BY</a:t>
            </a:r>
            <a:r>
              <a:rPr lang="ja-JP" altLang="en-US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」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オープンデータって何？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753995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著作権とライセンス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オープンデータはなぜ必要？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506220"/>
            <a:ext cx="8357235" cy="28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ホームページは情報の図書館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オープンデータで自由にしよう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オープンデータはゼロ予算で出来る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行政の効率ができるかも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オープンデータをつくる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50975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まずはオープンデータで公開することが重要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どうせ作るなら、利用されるデータを作ろう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民間も協力しよう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小さい自治体は効果ない？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災害のために事前に準備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人がいないからこそオープンデータ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利用してくれる人がいないなら、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自分たちで利用しちゃおう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挑戦して見る価値あり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オープンデータは誰でもできる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1351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オープンデータは個人でも民間でも出来る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岡山県内のバスデータは、全国でも先進的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オープンデータは誰でも出来るよ！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2232660"/>
            <a:ext cx="8789035" cy="21596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手段です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19465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目的は、住民生活の向上や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行政の信頼性の向上などです。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1755140"/>
            <a:ext cx="8789035" cy="2564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データを自由に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使えるようにするだけで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それができるなら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いいんじゃないでしょうか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フローチャート：処理 5"/>
          <p:cNvSpPr/>
          <p:nvPr/>
        </p:nvSpPr>
        <p:spPr>
          <a:xfrm>
            <a:off x="-63500" y="4363720"/>
            <a:ext cx="9208770" cy="213550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テキストボックス 1"/>
          <p:cNvSpPr txBox="1"/>
          <p:nvPr/>
        </p:nvSpPr>
        <p:spPr>
          <a:xfrm>
            <a:off x="4005580" y="561340"/>
            <a:ext cx="5140325" cy="28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まずは始めてみよう！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やってみると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何かが始まる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オープンデータです！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338580"/>
            <a:ext cx="3759200" cy="4525010"/>
          </a:xfrm>
          <a:prstGeom prst="rect">
            <a:avLst/>
          </a:prstGeom>
        </p:spPr>
      </p:pic>
      <p:sp>
        <p:nvSpPr>
          <p:cNvPr id="9" name="稲妻 8"/>
          <p:cNvSpPr/>
          <p:nvPr/>
        </p:nvSpPr>
        <p:spPr>
          <a:xfrm rot="6720000">
            <a:off x="3725545" y="2104390"/>
            <a:ext cx="1154430" cy="725170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-52070" y="586359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93700" y="1647825"/>
            <a:ext cx="835723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ありがとうございました</a:t>
            </a:r>
            <a:endParaRPr lang="ja-JP" altLang="en-US" sz="4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0810" y="3854450"/>
            <a:ext cx="8882380" cy="2299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このスライドの画像は以下のサイトのフリー素材を利用しています。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いらすとや（https://www.irasutoya.com/）：イラストです。見ればわかりますね。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フリー素材ぱくたそ（www.pakutaso.com）：日本人の方の写真などです。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Pixabay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（https://pixabay.com/）：おもに外国人の方の写真です。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これらの画像、</a:t>
            </a: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Web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ページの引用はそれだけを抜き出して利用しないでください。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はスライドとして、自由な利用を許諾してます。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画像ライセンスには配慮していますが、なにかまずければ言ってください。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qgisshitumonアットgmail.com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テキストボックス 9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5435" y="375729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このホームページの写真は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5748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ホームページのごみカレンダーは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6990" y="616648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73025"/>
            <a:ext cx="9135110" cy="60807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1576705" y="1294130"/>
            <a:ext cx="6122035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答えは「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No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」です！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920750" y="2390775"/>
            <a:ext cx="748284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ホームページには（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）マークがあります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1819910"/>
            <a:ext cx="8167370" cy="14833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コピーライトは、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「このページの情報は著作権があるので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勝手に使えません」というマーク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4445" y="105410"/>
            <a:ext cx="8768080" cy="6341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2222500"/>
            <a:ext cx="8167370" cy="14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5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勝手に利用することはできません！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90890" y="6566535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05130" y="798195"/>
            <a:ext cx="605663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ところで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オープンデータって？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 descr="questions-1922476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602" r="25422"/>
          <a:stretch>
            <a:fillRect/>
          </a:stretch>
        </p:blipFill>
        <p:spPr>
          <a:xfrm>
            <a:off x="6461760" y="627380"/>
            <a:ext cx="2463800" cy="5602605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718185" y="3328670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≠Open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公開は「オープン」ではない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690245" y="341312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Open</a:t>
            </a:r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＝開放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20675" y="2668905"/>
            <a:ext cx="8520430" cy="151955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でも、自由に使ってはダメな情報を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ホームページに載せてますか？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963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181610" y="4130675"/>
            <a:ext cx="2286000" cy="1911350"/>
          </a:xfrm>
          <a:prstGeom prst="wedgeRoundRectCallout">
            <a:avLst>
              <a:gd name="adj1" fmla="val 72194"/>
              <a:gd name="adj2" fmla="val -478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これって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750" y="658622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2375535" y="9842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flipH="1">
            <a:off x="7620" y="98425"/>
            <a:ext cx="4450080" cy="66624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2903855" y="112395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066665" y="1136650"/>
            <a:ext cx="1913890" cy="43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情報なんか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自由に使って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いいじゃないか！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895215" y="4652645"/>
            <a:ext cx="3971290" cy="1911350"/>
          </a:xfrm>
          <a:prstGeom prst="wedgeRoundRectCallout">
            <a:avLst>
              <a:gd name="adj1" fmla="val -24336"/>
              <a:gd name="adj2" fmla="val -7966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こういうこと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なんじゃない？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955" y="6563995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  <a:effectLst/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1557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ホームページに掲載している情報は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自由に使っていいと思って載せていませんか？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273685" y="2256790"/>
            <a:ext cx="8520430" cy="203581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いいですよね！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87630"/>
            <a:ext cx="9145270" cy="609282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1625" y="3807460"/>
            <a:ext cx="8520430" cy="1297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みなさんは、他人の</a:t>
            </a:r>
            <a:r>
              <a:rPr lang="en-US" altLang="ja-JP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HP</a:t>
            </a:r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勝手にコピペしてはいけません！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652145" y="180340"/>
            <a:ext cx="2520315" cy="2752725"/>
          </a:xfrm>
          <a:prstGeom prst="wedgeRoundRectCallout">
            <a:avLst>
              <a:gd name="adj1" fmla="val 79150"/>
              <a:gd name="adj2" fmla="val -87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コピペ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ダメ！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絶対！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635" y="5863590"/>
            <a:ext cx="897382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4" name="Google Shape;743;p84"/>
          <p:cNvSpPr txBox="1"/>
          <p:nvPr/>
        </p:nvSpPr>
        <p:spPr>
          <a:xfrm>
            <a:off x="272415" y="5207000"/>
            <a:ext cx="8597900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それぞれあとで詳しく説明</a:t>
            </a:r>
            <a:endParaRPr lang="ja-JP" altLang="en-US" sz="3200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uiExpand="1" build="allAtOnce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81575" y="1211580"/>
            <a:ext cx="404622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0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データを</a:t>
            </a:r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すること</a:t>
            </a:r>
            <a:endParaRPr lang="ja-JP" altLang="en-US" sz="4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8" name="コンテンツプレースホルダ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7945"/>
            <a:ext cx="4827270" cy="6436360"/>
          </a:xfrm>
          <a:prstGeom prst="rect">
            <a:avLst/>
          </a:prstGeom>
        </p:spPr>
      </p:pic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320" y="657860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772795" y="211773"/>
            <a:ext cx="7821295" cy="761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台湾では開放資料と呼ぶ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447165" y="6151880"/>
            <a:ext cx="66503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引用：https://howmori.org/2018/09/22/開放資料/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973455"/>
            <a:ext cx="6312535" cy="517906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-19050" y="90170"/>
            <a:ext cx="9154795" cy="63246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49605" y="483870"/>
            <a:ext cx="7821295" cy="12954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r>
              <a:rPr lang="ja-JP" altLang="en-US" sz="36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開放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するには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で公開する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37030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</a:t>
            </a:r>
            <a:r>
              <a:rPr lang="ja-JP" altLang="en-US" sz="2800">
                <a:solidFill>
                  <a:srgbClr val="FF0000"/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</a:t>
            </a: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660650"/>
            <a:ext cx="6056630" cy="11664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では、</a:t>
            </a:r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とは？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1001395" y="2368550"/>
            <a:ext cx="7035800" cy="1273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82550" y="4226560"/>
            <a:ext cx="2527935" cy="1295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二等辺三角形 7"/>
          <p:cNvSpPr/>
          <p:nvPr/>
        </p:nvSpPr>
        <p:spPr>
          <a:xfrm>
            <a:off x="25209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6307455" y="4226560"/>
            <a:ext cx="266001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著作権を放棄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0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（日本では法律があるのでできない）</a:t>
            </a:r>
            <a:endParaRPr lang="ja-JP" altLang="en-US" sz="20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823023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232025" y="4100195"/>
            <a:ext cx="5863590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C)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）の間を埋めるライセンス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著作権を持ったまま、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自由なライセンスを指定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7294245" y="3322320"/>
            <a:ext cx="505460" cy="7778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931670" y="4276090"/>
            <a:ext cx="5403850" cy="16040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出所の表示をすれば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自由に使える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>
            <a:off x="4755515" y="3716655"/>
            <a:ext cx="505460" cy="5899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 rot="7380000">
            <a:off x="7704455" y="5701030"/>
            <a:ext cx="452755" cy="102362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14445" y="4559300"/>
            <a:ext cx="390588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ここにも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付いていました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13460" y="4024630"/>
            <a:ext cx="7232015" cy="13335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このマークがついていれば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そのデータはオープンデータになる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b="5044"/>
          <a:stretch>
            <a:fillRect/>
          </a:stretch>
        </p:blipFill>
        <p:spPr>
          <a:xfrm>
            <a:off x="-1270" y="50165"/>
            <a:ext cx="9147175" cy="651446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80340" y="452120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行政のオープンデータ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8144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84455"/>
            <a:ext cx="9132570" cy="493204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63385" y="2426335"/>
            <a:ext cx="1097915" cy="5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4122420"/>
            <a:ext cx="8520430" cy="11931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北海道のオープンデータにも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マークが付いています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6990" y="6166485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引用：北海道オープンデータポータルサイト（https://www.harp.lg.jp/opendata/dataset/254.html）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93980" y="1800860"/>
            <a:ext cx="88436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「政府標準利用規約」もあるけど、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クリエイティブ・コモンズ</a:t>
            </a:r>
            <a:r>
              <a:rPr lang="en-US" altLang="ja-JP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4.0</a:t>
            </a: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国際に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互換なので同じと考えて良い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81660" y="2409190"/>
            <a:ext cx="7981315" cy="121983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ライセンスを自由に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設定しているデータの例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694055" y="3036570"/>
            <a:ext cx="798131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商用利用などに一部制限があります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利用規約を確認しましょうね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5176520" y="1804035"/>
            <a:ext cx="3892550" cy="255714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森町の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広報誌でも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利用されています。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自治体の資料作り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には欠かせない。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2070" y="6229985"/>
            <a:ext cx="67646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引用：広報もりまち　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年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12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月号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3195"/>
            <a:ext cx="5123815" cy="3131185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2618105" y="346075"/>
            <a:ext cx="1442720" cy="111442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3434715"/>
            <a:ext cx="5124450" cy="261937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990975" y="3967480"/>
            <a:ext cx="1162050" cy="99250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96215" y="339725"/>
            <a:ext cx="8791575" cy="96901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漫画をまるごと「いらすとや」に置き換えて、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無料で配布するという取組も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96215" y="5878830"/>
            <a:ext cx="747776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引用：http://www.shonenmagazine.com/special/100maninochi-illustya/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756410"/>
            <a:ext cx="2861310" cy="3960495"/>
          </a:xfrm>
          <a:prstGeom prst="rect">
            <a:avLst/>
          </a:prstGeom>
        </p:spPr>
      </p:pic>
      <p:pic>
        <p:nvPicPr>
          <p:cNvPr id="6" name="図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5" y="1756410"/>
            <a:ext cx="5537200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88695" y="3027045"/>
            <a:ext cx="741489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作者の佐藤氏が、クレジットを記載すれば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絵を自由に利用して良いライセンスで公開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（ただし、連絡が必要）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4942205" y="2183765"/>
            <a:ext cx="3798570" cy="158178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このように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ポスターにも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利用できます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4533900" y="589978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410"/>
            <a:ext cx="4476750" cy="63290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7150" y="6434455"/>
            <a:ext cx="6588125" cy="2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http://www.pref.hokkaido.lg.jp/hf/cis/ishikakuho/tiikiwaku/2018hokudai-soudankai.htm</a:t>
            </a:r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358690" y="64418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6942435" y="3579930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2016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年</a:t>
            </a:r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12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月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44170" y="64706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無料画像素材集もあります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4620" y="6028055"/>
            <a:ext cx="893889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https://www.tadapic.com/blackjack.php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6898005" y="60458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64310"/>
            <a:ext cx="8676005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878840"/>
            <a:ext cx="5644515" cy="505968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210185" y="5954395"/>
            <a:ext cx="88734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https://www.city.aizuwakamatsu.fukushima.jp/docs/2009122400048/files/QandA.pdf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302895" y="27241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本日配布の資料にも利用されています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293360" y="2883535"/>
            <a:ext cx="3680460" cy="1995805"/>
          </a:xfrm>
          <a:prstGeom prst="wedgeRoundRectCallout">
            <a:avLst>
              <a:gd name="adj1" fmla="val -61042"/>
              <a:gd name="adj2" fmla="val 23273"/>
              <a:gd name="adj3" fmla="val 16667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福島県会津若松市の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「オープンデータ</a:t>
            </a:r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</a:rPr>
              <a:t>Q&amp;A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」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（職員向け資料）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947410" y="54362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オープンデータはなぜ必要？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92710"/>
            <a:ext cx="9154160" cy="63182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05435" y="1144270"/>
            <a:ext cx="5326380" cy="15748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何かいいことがあるの？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お金がかかるんじゃないの？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めんどくさいなあ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別にやらなくていいんじゃない？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80670" y="488950"/>
            <a:ext cx="5358765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オープンデータって、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97155"/>
            <a:ext cx="9157335" cy="6054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524000" y="2785745"/>
            <a:ext cx="6309360" cy="67119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街に図書館はありますか？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09700" y="1449705"/>
            <a:ext cx="6309360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ホームページって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情報の図書館に近いのでは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ないかと思う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5245"/>
            <a:ext cx="9139555" cy="62788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8925" y="344170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情報を見ることは可能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97155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コピーして私的利用は可能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でも情報を自由に利用する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ことはできない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6360"/>
            <a:ext cx="9175750" cy="63379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82065" y="3156585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図書館の情報を自由に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使えるようにすることではないか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405680" y="377346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7064355" y="815775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こんな法律が施行された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921510" y="2715895"/>
            <a:ext cx="355346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こんな図書館が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あったら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嫌ですよね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347845" y="5320030"/>
            <a:ext cx="4805680" cy="101600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この説明手法は、北海道森町の山形氏の手法を真似たものです。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（https://www.slideshare.net/yamatech/ss-123177654）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勝手に「山形メソッド」と名付けます。山形メソッド使用中は、山形氏の顔写真を表示しておきます。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顔写真は、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オープンデータリーダー研修のものです。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9" name="曲折矢印 8"/>
          <p:cNvSpPr/>
          <p:nvPr/>
        </p:nvSpPr>
        <p:spPr>
          <a:xfrm flipV="1">
            <a:off x="7540625" y="6336030"/>
            <a:ext cx="384810" cy="37846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88265"/>
            <a:ext cx="9225915" cy="52025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822700" y="351790"/>
            <a:ext cx="424624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商売人お断り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175" y="1062990"/>
            <a:ext cx="2765425" cy="276542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73660" y="5291455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データの商用利用の禁止をする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103505"/>
            <a:ext cx="9193530" cy="527367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102235" y="536829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データを無料で入手することができない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530090" y="4094480"/>
            <a:ext cx="43484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貸出が有料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9245"/>
            <a:ext cx="4589145" cy="3063875"/>
          </a:xfrm>
          <a:prstGeom prst="rect">
            <a:avLst/>
          </a:prstGeom>
        </p:spPr>
      </p:pic>
      <p:sp>
        <p:nvSpPr>
          <p:cNvPr id="10" name="テキストボックス 9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5090"/>
            <a:ext cx="9192260" cy="522033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386205" y="232854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本を置く場所が決まっていない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データの保存場所が決まっておらず、バラバラ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96520"/>
            <a:ext cx="9141460" cy="520954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527175" y="2459990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本が分類されていない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データの整理がされていない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80"/>
            <a:ext cx="9198610" cy="52895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本が全然ない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データの数が少ない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2886710"/>
            <a:ext cx="448310" cy="516890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89535"/>
            <a:ext cx="9201785" cy="488886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最新刊しか無い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一番新しいデータしかなくて過去のデータが使えない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 rot="21300000">
            <a:off x="2687320" y="247142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ワンピース最新刊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 rot="21240000">
            <a:off x="3002280" y="240157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進撃の巨人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 rot="21240000">
            <a:off x="364236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ドラゴンボール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 rot="21240000">
            <a:off x="3949065" y="2472055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こち亀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ボックス 12"/>
          <p:cNvSpPr txBox="1"/>
          <p:nvPr/>
        </p:nvSpPr>
        <p:spPr>
          <a:xfrm rot="21420000">
            <a:off x="6341110" y="22625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ゴールデンカムイ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テキストボックス 13"/>
          <p:cNvSpPr txBox="1"/>
          <p:nvPr/>
        </p:nvSpPr>
        <p:spPr>
          <a:xfrm rot="21240000">
            <a:off x="505079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キングダム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5" name="テキストボックス 14"/>
          <p:cNvSpPr txBox="1"/>
          <p:nvPr/>
        </p:nvSpPr>
        <p:spPr>
          <a:xfrm rot="21240000">
            <a:off x="4521835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ファブル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6" name="テキストボックス 15"/>
          <p:cNvSpPr txBox="1"/>
          <p:nvPr/>
        </p:nvSpPr>
        <p:spPr>
          <a:xfrm>
            <a:off x="7458075" y="23006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サザエさん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7" name="図形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5090"/>
            <a:ext cx="9120505" cy="51320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692525" y="2208530"/>
            <a:ext cx="50977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自分の町の情報が無い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自分の町だけ情報を出していない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2305685" y="844550"/>
            <a:ext cx="1386840" cy="3269615"/>
          </a:xfrm>
          <a:custGeom>
            <a:avLst/>
            <a:gdLst>
              <a:gd name="connisteX0" fmla="*/ 19050 w 1386840"/>
              <a:gd name="connsiteY0" fmla="*/ 18415 h 3269615"/>
              <a:gd name="connisteX1" fmla="*/ 1115060 w 1386840"/>
              <a:gd name="connsiteY1" fmla="*/ 0 h 3269615"/>
              <a:gd name="connisteX2" fmla="*/ 1386840 w 1386840"/>
              <a:gd name="connsiteY2" fmla="*/ 430530 h 3269615"/>
              <a:gd name="connisteX3" fmla="*/ 1171575 w 1386840"/>
              <a:gd name="connsiteY3" fmla="*/ 3269615 h 3269615"/>
              <a:gd name="connisteX4" fmla="*/ 0 w 1386840"/>
              <a:gd name="connsiteY4" fmla="*/ 3269615 h 3269615"/>
              <a:gd name="connisteX5" fmla="*/ 56515 w 1386840"/>
              <a:gd name="connsiteY5" fmla="*/ 421640 h 3269615"/>
              <a:gd name="connisteX6" fmla="*/ 19050 w 1386840"/>
              <a:gd name="connsiteY6" fmla="*/ 18415 h 32696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386840" h="3269615">
                <a:moveTo>
                  <a:pt x="19050" y="18415"/>
                </a:moveTo>
                <a:lnTo>
                  <a:pt x="1115060" y="0"/>
                </a:lnTo>
                <a:lnTo>
                  <a:pt x="1386840" y="430530"/>
                </a:lnTo>
                <a:lnTo>
                  <a:pt x="1171575" y="3269615"/>
                </a:lnTo>
                <a:lnTo>
                  <a:pt x="0" y="3269615"/>
                </a:lnTo>
                <a:lnTo>
                  <a:pt x="56515" y="421640"/>
                </a:lnTo>
                <a:lnTo>
                  <a:pt x="19050" y="18415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H="1">
            <a:off x="2263775" y="854075"/>
            <a:ext cx="1166495" cy="32042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87270" y="901065"/>
            <a:ext cx="1264920" cy="3157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0330"/>
            <a:ext cx="9159875" cy="52139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本を開くことができない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ファイル形式が特殊で、ファイルを開けない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今の役所の情報って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こういう不自由な図書館では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無いですか？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9" name="Google Shape;47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68838" y="3040480"/>
            <a:ext cx="8520600" cy="7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8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">
            <a:off x="2570825" y="166905"/>
            <a:ext cx="3489901" cy="19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4930"/>
            <a:ext cx="9147810" cy="6102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2160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不自由な役所の情報を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しましょう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4539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するのに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お金かかるだろ！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予算ないよ！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399780" y="660717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5039995" y="279400"/>
            <a:ext cx="2773680" cy="4272280"/>
          </a:xfrm>
          <a:prstGeom prst="wedgeRoundRectCallout">
            <a:avLst>
              <a:gd name="adj1" fmla="val -79212"/>
              <a:gd name="adj2" fmla="val 2330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始めるのに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新たな予算は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必要ありません！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行政には、もうすでに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ありますよね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7037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オープン（開放）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するだけです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91440"/>
            <a:ext cx="9149715" cy="609981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568325" y="1668780"/>
            <a:ext cx="4126230" cy="1470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情報をオープンにする方法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214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3440" y="3711575"/>
            <a:ext cx="1688465" cy="63373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6219825" y="1683385"/>
            <a:ext cx="2735580" cy="1350010"/>
          </a:xfrm>
          <a:prstGeom prst="wedgeRoundRectCallout">
            <a:avLst>
              <a:gd name="adj1" fmla="val 20496"/>
              <a:gd name="adj2" fmla="val 1004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ホームページに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 b="1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」マークを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つける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以上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簡単ですね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3" name="Google Shape;483;p57"/>
          <p:cNvSpPr txBox="1"/>
          <p:nvPr/>
        </p:nvSpPr>
        <p:spPr>
          <a:xfrm>
            <a:off x="311785" y="2384425"/>
            <a:ext cx="8520430" cy="149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（略して「官デ法」）</a:t>
            </a:r>
            <a:endParaRPr lang="ja-JP" alt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l="-222" t="250" r="222" b="14485"/>
          <a:stretch>
            <a:fillRect/>
          </a:stretch>
        </p:blipFill>
        <p:spPr>
          <a:xfrm>
            <a:off x="422910" y="102870"/>
            <a:ext cx="8299450" cy="628713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247015" y="2270760"/>
            <a:ext cx="8650605" cy="206946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もうすこし利用者に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わかりやすくしようと思えば、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オープンデータに関するページや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利用規約が必要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362700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引用：北海道森町のホームページ（http://www.town.hokkaido-mori.lg.jp/docs/2014101000041/）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716915" y="1913890"/>
            <a:ext cx="7686040" cy="2886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で行うことができます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5745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069975"/>
            <a:ext cx="7077710" cy="534352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 ボックス 2"/>
          <p:cNvSpPr txBox="1"/>
          <p:nvPr/>
        </p:nvSpPr>
        <p:spPr>
          <a:xfrm>
            <a:off x="679280" y="6336268"/>
            <a:ext cx="6985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2018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年</a:t>
            </a:r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11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月</a:t>
            </a:r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22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日オープンデータ化支援研修</a:t>
            </a:r>
            <a:r>
              <a:rPr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（深川市）</a:t>
            </a:r>
            <a:endParaRPr kumimoji="1" lang="ja-JP" altLang="en-US" sz="1400" dirty="0">
              <a:latin typeface="ＭＳ Ｐゴシック" panose="020B0600070205080204" charset="-128"/>
              <a:ea typeface="ＭＳ Ｐゴシック" panose="020B0600070205080204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80" y="1166877"/>
            <a:ext cx="8004219" cy="5169391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3257550" y="1255395"/>
            <a:ext cx="3093720" cy="4862830"/>
          </a:xfrm>
          <a:prstGeom prst="wedgeRoundRectCallout">
            <a:avLst>
              <a:gd name="adj1" fmla="val 63077"/>
              <a:gd name="adj2" fmla="val -16553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 anchorCtr="0"/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室蘭市のオープンデータは</a:t>
            </a:r>
            <a:endParaRPr kumimoji="1"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lang="ja-JP" altLang="en-US" sz="2800" dirty="0">
                <a:latin typeface="UD デジタル 教科書体 NK-R" panose="02020400000000000000" charset="-128"/>
                <a:ea typeface="UD デジタル 教科書体 NK-R" panose="02020400000000000000" charset="-128"/>
              </a:rPr>
              <a:t>手間とお金</a:t>
            </a:r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をかけない。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お金をかけると、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>
                <a:latin typeface="UD デジタル 教科書体 NK-R" panose="02020400000000000000" charset="-128"/>
                <a:ea typeface="UD デジタル 教科書体 NK-R" panose="02020400000000000000" charset="-128"/>
              </a:rPr>
              <a:t>予算が無くなった瞬間</a:t>
            </a:r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に</a:t>
            </a:r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、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オープンデータの取組みが</a:t>
            </a:r>
            <a:endParaRPr kumimoji="1"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終わってしまう。</a:t>
            </a:r>
            <a:endParaRPr kumimoji="1" lang="en-US" altLang="ja-JP" sz="2800" dirty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7" name="テキスト ボックス 4"/>
          <p:cNvSpPr txBox="1"/>
          <p:nvPr/>
        </p:nvSpPr>
        <p:spPr>
          <a:xfrm>
            <a:off x="6351385" y="4490230"/>
            <a:ext cx="207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ja-JP" altLang="en-US" dirty="0" smtClean="0">
                <a:solidFill>
                  <a:schemeClr val="bg1"/>
                </a:solidFill>
                <a:latin typeface="ＭＳ Ｐゴシック" panose="020B0600070205080204" charset="-128"/>
                <a:ea typeface="ＭＳ Ｐゴシック" panose="020B0600070205080204" charset="-128"/>
              </a:rPr>
              <a:t>室蘭市丸田氏</a:t>
            </a:r>
            <a:endParaRPr kumimoji="1" lang="ja-JP" altLang="en-US" dirty="0" smtClean="0">
              <a:solidFill>
                <a:schemeClr val="bg1"/>
              </a:solidFill>
              <a:latin typeface="ＭＳ Ｐゴシック" panose="020B0600070205080204" charset="-128"/>
              <a:ea typeface="ＭＳ Ｐゴシック" panose="020B060007020508020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921385"/>
            <a:ext cx="1913890" cy="4266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手間ばかりかかって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いいこと無い！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多少手間はかかります。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しかし行政事務の削減も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できるかも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710"/>
            <a:ext cx="9144000" cy="6375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1824355"/>
            <a:ext cx="8129270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開示請求の多いデータは、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予めオープンデータにしておくことで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職員の事務を軽減できます。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525" y="615124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12849</Words>
  <Application>WPS Presentation</Application>
  <PresentationFormat>宽屏</PresentationFormat>
  <Paragraphs>1174</Paragraphs>
  <Slides>208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208</vt:i4>
      </vt:variant>
    </vt:vector>
  </HeadingPairs>
  <TitlesOfParts>
    <vt:vector size="224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ＭＳ Ｐゴシック</vt:lpstr>
      <vt:lpstr>UD デジタル 教科書体 N-R</vt:lpstr>
      <vt:lpstr>Calibri</vt:lpstr>
      <vt:lpstr>Microsoft YaHei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82</cp:revision>
  <dcterms:created xsi:type="dcterms:W3CDTF">2018-11-23T05:54:00Z</dcterms:created>
  <dcterms:modified xsi:type="dcterms:W3CDTF">2018-12-13T15:38:16Z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